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9" r:id="rId4"/>
    <p:sldId id="260" r:id="rId5"/>
    <p:sldId id="264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77" autoAdjust="0"/>
    <p:restoredTop sz="94660"/>
  </p:normalViewPr>
  <p:slideViewPr>
    <p:cSldViewPr snapToGrid="0">
      <p:cViewPr varScale="1">
        <p:scale>
          <a:sx n="78" d="100"/>
          <a:sy n="78" d="100"/>
        </p:scale>
        <p:origin x="739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7DE0E9-0C1F-48C4-A8D8-84B5E9D5BB67}" type="datetimeFigureOut">
              <a:rPr lang="en-IN" smtClean="0"/>
              <a:t>30-03-2025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CE31EA-7527-465E-8AB2-FA83DB6428C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960444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CE31EA-7527-465E-8AB2-FA83DB6428CB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198517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E8DC7D-149E-F84D-09B2-5184EE54BB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EC97A92-AAFD-B9D9-51A9-AE3437B869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5093BD-F429-D6E8-D357-2F0DC4E509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5C351-6557-4091-885A-469D1C209A16}" type="datetimeFigureOut">
              <a:rPr lang="en-IN" smtClean="0"/>
              <a:t>30-03-2025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357E20-FF59-48C1-6D84-4AED1DB69A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2C68AB-0041-AE8A-6784-51C551232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4ACFC-2796-4F8E-8A8D-306B094EFE5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073632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2B732C-7948-4691-B063-352125BE5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4C99D34-F53B-8E61-2D84-4D5A94B4BE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D2CAA5-9278-604B-6EC8-BEA56BD12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5C351-6557-4091-885A-469D1C209A16}" type="datetimeFigureOut">
              <a:rPr lang="en-IN" smtClean="0"/>
              <a:t>30-03-2025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A64436-9491-4780-EFFE-12BFCEAD6F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A2DEF0-BA6E-5070-2B3A-064AE9DA72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4ACFC-2796-4F8E-8A8D-306B094EFE5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424629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501D47E-9E8A-15D1-C4FB-04FA1EC1D04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53861A2-048F-0F11-AC8A-917F7ADB27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2EBEA4-6074-9FA3-78D2-514C237B83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5C351-6557-4091-885A-469D1C209A16}" type="datetimeFigureOut">
              <a:rPr lang="en-IN" smtClean="0"/>
              <a:t>30-03-2025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C2997C-BC2E-0C34-A0C0-1DE137F243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01185C-21CD-2C0A-4296-3098C8A11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4ACFC-2796-4F8E-8A8D-306B094EFE5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32746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2704F1-93AC-89EF-3E31-A81505FC8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EA5BD6-A920-D430-16AB-0E4B95213A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3374BB-552A-A0A8-58D5-CC68B781B3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5C351-6557-4091-885A-469D1C209A16}" type="datetimeFigureOut">
              <a:rPr lang="en-IN" smtClean="0"/>
              <a:t>30-03-2025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7E17B2-4EC3-7051-C7FC-2DA9D9E614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3B6D9F-7B9A-6AC6-E83B-E268BF5B34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4ACFC-2796-4F8E-8A8D-306B094EFE5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893918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459176-2505-61A7-AD63-90049B630E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34B5B2-7D6E-EB8B-3C7C-8F820B541C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77FFC8-4890-7AEE-A537-449A0AF02F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5C351-6557-4091-885A-469D1C209A16}" type="datetimeFigureOut">
              <a:rPr lang="en-IN" smtClean="0"/>
              <a:t>30-03-2025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A69E08-7096-5C9A-FB6C-00BAF4DC8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64AF54-5518-9448-998F-D4D45991C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4ACFC-2796-4F8E-8A8D-306B094EFE5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986310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9B72B6-D112-C556-E9CD-F9BED8E428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29C2F4-5E2E-5270-B161-A1A731FBDE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1889A6-7FC3-028C-12EE-7AAA959F4A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2671D8-C34E-32EA-E471-7F0FF7BFBE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5C351-6557-4091-885A-469D1C209A16}" type="datetimeFigureOut">
              <a:rPr lang="en-IN" smtClean="0"/>
              <a:t>30-03-2025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091F99-41AF-0B38-2D45-33AAE063C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4D61BC-C3E3-55BF-0583-97D7368EC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4ACFC-2796-4F8E-8A8D-306B094EFE5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159581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CAC72-BE87-1CFF-2713-32F40EFC28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B5F25A-443E-25F7-7CA0-51EEE9676B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E35D09-109A-F57A-8519-0255212925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4AFD49-DCC5-BA1E-6070-AD3E086F17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5F922AA-5EF1-5153-AB23-631D9BD304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03B9C06-21FF-4B11-3557-540B975E2E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5C351-6557-4091-885A-469D1C209A16}" type="datetimeFigureOut">
              <a:rPr lang="en-IN" smtClean="0"/>
              <a:t>30-03-2025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A5C244E-1430-AFA9-2785-569C229104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E1EFFCC-4083-C52B-9E6E-1EFD9DFB13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4ACFC-2796-4F8E-8A8D-306B094EFE5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166718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EFA2C-8178-3842-E9C9-B07F324C1C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5EB798-6AA2-0F93-2AF7-5DABBAB630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5C351-6557-4091-885A-469D1C209A16}" type="datetimeFigureOut">
              <a:rPr lang="en-IN" smtClean="0"/>
              <a:t>30-03-2025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306D86-DAF2-D97C-2DAE-64F46C643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05D94F-1CED-41DC-5DEE-68BE6C9C5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4ACFC-2796-4F8E-8A8D-306B094EFE5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693136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4056958-A398-FA00-6543-54B81F6967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5C351-6557-4091-885A-469D1C209A16}" type="datetimeFigureOut">
              <a:rPr lang="en-IN" smtClean="0"/>
              <a:t>30-03-2025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DCAB999-0D0B-5312-83BA-698F8F6DD1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AE6E5B-E9BA-3E18-F30F-B5C8FB4128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4ACFC-2796-4F8E-8A8D-306B094EFE5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744598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D2CC3-09B0-7B31-14A4-0698AD35A7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62AF4D-3424-1D16-58EB-D558F72D48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E9C2ED-DC46-660A-831C-FB13FB552A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4E7830-12C8-7E96-07F6-8FAE3132BD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5C351-6557-4091-885A-469D1C209A16}" type="datetimeFigureOut">
              <a:rPr lang="en-IN" smtClean="0"/>
              <a:t>30-03-2025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AF0344-FD8C-40AA-BC86-CF4DF64CAC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9964AD-AAB3-2917-024B-793295D3E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4ACFC-2796-4F8E-8A8D-306B094EFE5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173853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11F4FA-C359-926D-D18B-256DE5650E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0D7BAB2-63A0-ADBB-A1BC-9F730218199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F0D007-5EC6-67A0-A19A-171E605750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9CC3AC-2181-AED9-A629-2555473BC2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5C351-6557-4091-885A-469D1C209A16}" type="datetimeFigureOut">
              <a:rPr lang="en-IN" smtClean="0"/>
              <a:t>30-03-2025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5AB616-2233-A2EF-E548-B25FD1450B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5C7EAF-DFCA-939D-1DB0-423C08F05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4ACFC-2796-4F8E-8A8D-306B094EFE5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511685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89E86CA-850A-E24B-0F88-8722FFFDC8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CA66E8-97C2-7A03-E08B-18DFB14E93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20E520-F654-2C99-AFD4-8748FB7AD8B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C5C351-6557-4091-885A-469D1C209A16}" type="datetimeFigureOut">
              <a:rPr lang="en-IN" smtClean="0"/>
              <a:t>30-03-2025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865034-A8A2-7C6E-42FE-5735DC2C3D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77D94C-A816-9A03-F4EB-15338BA95F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A4ACFC-2796-4F8E-8A8D-306B094EFE5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394461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.png"/><Relationship Id="rId7" Type="http://schemas.openxmlformats.org/officeDocument/2006/relationships/hyperlink" Target="mailto:rahultailorofficial@gmail.co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mailto:tanishqgarg57@gmail.com" TargetMode="External"/><Relationship Id="rId5" Type="http://schemas.openxmlformats.org/officeDocument/2006/relationships/hyperlink" Target="mailto:tilakkhatoria@gmail.com" TargetMode="External"/><Relationship Id="rId4" Type="http://schemas.openxmlformats.org/officeDocument/2006/relationships/hyperlink" Target="mailto:vaibhavsoni280506@gmail.com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g"/><Relationship Id="rId3" Type="http://schemas.openxmlformats.org/officeDocument/2006/relationships/image" Target="../media/image7.png"/><Relationship Id="rId7" Type="http://schemas.openxmlformats.org/officeDocument/2006/relationships/image" Target="../media/image20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g"/><Relationship Id="rId5" Type="http://schemas.openxmlformats.org/officeDocument/2006/relationships/image" Target="../media/image18.jpg"/><Relationship Id="rId4" Type="http://schemas.openxmlformats.org/officeDocument/2006/relationships/image" Target="../media/image17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mailto:vaibhavsoni280506@gmail.com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E7315D5-2F0C-F507-B97C-3C1F4677B42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L-Shape 8">
            <a:extLst>
              <a:ext uri="{FF2B5EF4-FFF2-40B4-BE49-F238E27FC236}">
                <a16:creationId xmlns:a16="http://schemas.microsoft.com/office/drawing/2014/main" id="{B296C900-C282-A2D8-5AEE-950C89C48C3B}"/>
              </a:ext>
            </a:extLst>
          </p:cNvPr>
          <p:cNvSpPr/>
          <p:nvPr/>
        </p:nvSpPr>
        <p:spPr>
          <a:xfrm>
            <a:off x="0" y="0"/>
            <a:ext cx="6096000" cy="3429000"/>
          </a:xfrm>
          <a:prstGeom prst="corner">
            <a:avLst>
              <a:gd name="adj1" fmla="val 39420"/>
              <a:gd name="adj2" fmla="val 65249"/>
            </a:avLst>
          </a:prstGeom>
          <a:solidFill>
            <a:schemeClr val="bg2">
              <a:lumMod val="90000"/>
            </a:schemeClr>
          </a:solidFill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8000" b="1" dirty="0">
                <a:solidFill>
                  <a:srgbClr val="00B0F0"/>
                </a:solidFill>
              </a:rPr>
              <a:t>Maha</a:t>
            </a:r>
            <a:r>
              <a:rPr lang="en-IN" sz="8000" b="1" dirty="0">
                <a:solidFill>
                  <a:schemeClr val="tx1"/>
                </a:solidFill>
              </a:rPr>
              <a:t>Kal</a:t>
            </a:r>
          </a:p>
        </p:txBody>
      </p:sp>
      <p:sp>
        <p:nvSpPr>
          <p:cNvPr id="11" name="L-Shape 10">
            <a:extLst>
              <a:ext uri="{FF2B5EF4-FFF2-40B4-BE49-F238E27FC236}">
                <a16:creationId xmlns:a16="http://schemas.microsoft.com/office/drawing/2014/main" id="{74BC1D40-AEFE-6EDA-89D2-8BEA5A7A3D1B}"/>
              </a:ext>
            </a:extLst>
          </p:cNvPr>
          <p:cNvSpPr/>
          <p:nvPr/>
        </p:nvSpPr>
        <p:spPr>
          <a:xfrm rot="10800000" flipV="1">
            <a:off x="6096000" y="0"/>
            <a:ext cx="6096000" cy="3429000"/>
          </a:xfrm>
          <a:prstGeom prst="corner">
            <a:avLst>
              <a:gd name="adj1" fmla="val 39420"/>
              <a:gd name="adj2" fmla="val 65249"/>
            </a:avLst>
          </a:prstGeom>
          <a:solidFill>
            <a:schemeClr val="bg2">
              <a:lumMod val="90000"/>
            </a:schemeClr>
          </a:solidFill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8000" b="1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Care</a:t>
            </a:r>
            <a:r>
              <a:rPr lang="en-IN" sz="8000" b="1" dirty="0" err="1">
                <a:solidFill>
                  <a:srgbClr val="00B0F0"/>
                </a:solidFill>
              </a:rPr>
              <a:t>Connect</a:t>
            </a:r>
            <a:endParaRPr lang="en-IN" sz="8000" b="1" dirty="0">
              <a:solidFill>
                <a:srgbClr val="00B0F0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E1C7585-8EA6-D7F7-C644-86AC7786AB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2160000" cy="2160000"/>
          </a:xfrm>
          <a:prstGeom prst="rect">
            <a:avLst/>
          </a:prstGeom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3E3672E3-0606-976C-61EF-A385D29043A5}"/>
              </a:ext>
            </a:extLst>
          </p:cNvPr>
          <p:cNvSpPr/>
          <p:nvPr/>
        </p:nvSpPr>
        <p:spPr>
          <a:xfrm>
            <a:off x="2303362" y="81022"/>
            <a:ext cx="7569843" cy="1921397"/>
          </a:xfrm>
          <a:prstGeom prst="roundRect">
            <a:avLst>
              <a:gd name="adj" fmla="val 12450"/>
            </a:avLst>
          </a:prstGeom>
          <a:solidFill>
            <a:schemeClr val="bg2">
              <a:lumMod val="90000"/>
            </a:schemeClr>
          </a:solidFill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6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 Black" panose="020B0A04020102020204" pitchFamily="34" charset="0"/>
              </a:rPr>
              <a:t>&lt;</a:t>
            </a:r>
            <a:r>
              <a:rPr lang="en-IN" sz="60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 Black" panose="020B0A04020102020204" pitchFamily="34" charset="0"/>
              </a:rPr>
              <a:t>Dev</a:t>
            </a:r>
            <a:r>
              <a:rPr lang="en-IN" sz="6000" b="1" dirty="0" err="1">
                <a:solidFill>
                  <a:srgbClr val="00B0F0"/>
                </a:solidFill>
                <a:latin typeface="Arial Black" panose="020B0A04020102020204" pitchFamily="34" charset="0"/>
              </a:rPr>
              <a:t>summit</a:t>
            </a:r>
            <a:r>
              <a:rPr lang="en-IN" sz="6000" b="1" dirty="0">
                <a:solidFill>
                  <a:srgbClr val="00B0F0"/>
                </a:solidFill>
                <a:latin typeface="Arial Black" panose="020B0A04020102020204" pitchFamily="34" charset="0"/>
              </a:rPr>
              <a:t>/&gt;</a:t>
            </a:r>
            <a:endParaRPr lang="en-IN" sz="9600" b="1" dirty="0">
              <a:solidFill>
                <a:srgbClr val="00B0F0"/>
              </a:solidFill>
              <a:latin typeface="Arial Black" panose="020B0A04020102020204" pitchFamily="34" charset="0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6EB0009C-B81F-C78E-B658-B48DF38F9822}"/>
              </a:ext>
            </a:extLst>
          </p:cNvPr>
          <p:cNvSpPr/>
          <p:nvPr/>
        </p:nvSpPr>
        <p:spPr>
          <a:xfrm>
            <a:off x="227635" y="3510022"/>
            <a:ext cx="11736729" cy="3266956"/>
          </a:xfrm>
          <a:prstGeom prst="roundRect">
            <a:avLst>
              <a:gd name="adj" fmla="val 12450"/>
            </a:avLst>
          </a:prstGeom>
          <a:solidFill>
            <a:schemeClr val="bg2">
              <a:lumMod val="90000"/>
            </a:schemeClr>
          </a:solidFill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Team Leader: Vaibhav Soni                                                              </a:t>
            </a:r>
            <a:r>
              <a:rPr lang="en-IN" sz="2000" dirty="0">
                <a:solidFill>
                  <a:srgbClr val="00B0F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vaibhavsoni280506@gmail.com</a:t>
            </a:r>
            <a:endParaRPr lang="en-IN" sz="2000" dirty="0">
              <a:solidFill>
                <a:srgbClr val="00B0F0"/>
              </a:solidFill>
            </a:endParaRPr>
          </a:p>
          <a:p>
            <a:endParaRPr lang="en-IN" sz="2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endParaRPr lang="en-IN" sz="2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endParaRPr lang="en-IN" sz="2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en-IN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Team Member 2: Tilak </a:t>
            </a:r>
            <a:r>
              <a:rPr lang="en-IN" sz="20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Khatoria</a:t>
            </a:r>
            <a:r>
              <a:rPr lang="en-IN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                                                     </a:t>
            </a:r>
            <a:r>
              <a:rPr lang="en-IN" sz="2000" dirty="0">
                <a:solidFill>
                  <a:srgbClr val="00B0F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tilakkhatoria@gmail.com</a:t>
            </a:r>
            <a:endParaRPr lang="en-IN" sz="2000" dirty="0">
              <a:solidFill>
                <a:srgbClr val="00B0F0"/>
              </a:solidFill>
            </a:endParaRPr>
          </a:p>
          <a:p>
            <a:endParaRPr lang="en-IN" sz="2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en-IN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Team Member 3: Tanishq Garg			               </a:t>
            </a:r>
            <a:r>
              <a:rPr lang="en-IN" sz="2000" dirty="0">
                <a:solidFill>
                  <a:srgbClr val="00B0F0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tanishqgarg57@gmail.com</a:t>
            </a:r>
            <a:endParaRPr lang="en-IN" sz="2000" dirty="0">
              <a:solidFill>
                <a:srgbClr val="00B0F0"/>
              </a:solidFill>
            </a:endParaRPr>
          </a:p>
          <a:p>
            <a:endParaRPr lang="en-IN" sz="2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en-IN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Team Member 4: Jasaman Singh </a:t>
            </a:r>
            <a:r>
              <a:rPr lang="en-IN" sz="20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Chaggar</a:t>
            </a:r>
            <a:r>
              <a:rPr lang="en-IN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                                    </a:t>
            </a:r>
            <a:r>
              <a:rPr lang="en-IN" sz="2000" u="sng" dirty="0">
                <a:solidFill>
                  <a:srgbClr val="00B0F0"/>
                </a:solidFill>
              </a:rPr>
              <a:t>jsc.21905</a:t>
            </a:r>
            <a:r>
              <a:rPr lang="en-IN" sz="2000" dirty="0">
                <a:solidFill>
                  <a:srgbClr val="00B0F0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@gmail.com</a:t>
            </a:r>
            <a:endParaRPr lang="en-IN" sz="2000" dirty="0">
              <a:solidFill>
                <a:srgbClr val="00B0F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5E990EF-E55F-3E58-B425-D453AD9F6A5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8749" y="-1"/>
            <a:ext cx="2160000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9991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B65F292-4D60-52E3-8639-601B3DC0E45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71033A-834B-9CD0-A33A-DDBBB37B8238}"/>
              </a:ext>
            </a:extLst>
          </p:cNvPr>
          <p:cNvSpPr txBox="1"/>
          <p:nvPr/>
        </p:nvSpPr>
        <p:spPr>
          <a:xfrm>
            <a:off x="3739587" y="0"/>
            <a:ext cx="47128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Problem Overview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CD3121C-319A-E123-FFFB-12B490BF56C4}"/>
              </a:ext>
            </a:extLst>
          </p:cNvPr>
          <p:cNvSpPr/>
          <p:nvPr/>
        </p:nvSpPr>
        <p:spPr>
          <a:xfrm>
            <a:off x="117675" y="707886"/>
            <a:ext cx="11956648" cy="3096494"/>
          </a:xfrm>
          <a:prstGeom prst="roundRect">
            <a:avLst>
              <a:gd name="adj" fmla="val 12450"/>
            </a:avLst>
          </a:prstGeom>
          <a:solidFill>
            <a:schemeClr val="bg2">
              <a:lumMod val="90000"/>
            </a:schemeClr>
          </a:solidFill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400" b="1" dirty="0">
                <a:solidFill>
                  <a:srgbClr val="00B0F0"/>
                </a:solidFill>
                <a:latin typeface="+mj-lt"/>
              </a:rPr>
              <a:t>Problem Statement : Open Innovation</a:t>
            </a:r>
          </a:p>
          <a:p>
            <a:br>
              <a:rPr lang="en-IN" sz="2000" b="1" dirty="0">
                <a:latin typeface="+mj-lt"/>
              </a:rPr>
            </a:br>
            <a:r>
              <a:rPr lang="en-IN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Title: Rule Base 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Rule Based AI-Driven Smart Healthcare Assistant for Accessible &amp; Efficient Medical Support</a:t>
            </a:r>
          </a:p>
          <a:p>
            <a:endParaRPr lang="en-US" sz="1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Statement: 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In today's fast-paced world, individuals struggle with </a:t>
            </a:r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timely healthcare access, symptom analysis, emergency assistance, and proper medical tracking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. Many people lack </a:t>
            </a:r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early diagnosis awareness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forget medications or appointments, and rely on </a:t>
            </a:r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unverified health information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. </a:t>
            </a:r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CareConnect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Rule Based Aims to bridge this gap by providing a </a:t>
            </a:r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Rule Based AI-powered healthcare assistant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that offers </a:t>
            </a:r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disease detection, personalized health recommendations, emergency support, and doctor appointment booking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ensuring </a:t>
            </a:r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smart, accessible, and efficient medical care for all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.</a:t>
            </a:r>
            <a:endParaRPr lang="en-IN" b="1" dirty="0">
              <a:solidFill>
                <a:schemeClr val="tx1">
                  <a:lumMod val="95000"/>
                  <a:lumOff val="5000"/>
                </a:schemeClr>
              </a:solidFill>
              <a:latin typeface="+mj-lt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FFEF639-F85B-6F10-0414-745FF56D25CC}"/>
              </a:ext>
            </a:extLst>
          </p:cNvPr>
          <p:cNvSpPr/>
          <p:nvPr/>
        </p:nvSpPr>
        <p:spPr>
          <a:xfrm>
            <a:off x="117675" y="3891190"/>
            <a:ext cx="8958971" cy="2880000"/>
          </a:xfrm>
          <a:prstGeom prst="roundRect">
            <a:avLst>
              <a:gd name="adj" fmla="val 12450"/>
            </a:avLst>
          </a:prstGeom>
          <a:solidFill>
            <a:schemeClr val="bg2">
              <a:lumMod val="90000"/>
            </a:schemeClr>
          </a:solidFill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None/>
            </a:pPr>
            <a:r>
              <a:rPr lang="en-US" sz="2400" b="1" dirty="0">
                <a:solidFill>
                  <a:srgbClr val="00B0F0"/>
                </a:solidFill>
              </a:rPr>
              <a:t>The Problem:</a:t>
            </a:r>
          </a:p>
          <a:p>
            <a:pPr>
              <a:buNone/>
            </a:pPr>
            <a:endParaRPr lang="en-US" b="1" dirty="0">
              <a:solidFill>
                <a:srgbClr val="00B0F0"/>
              </a:solidFill>
            </a:endParaRPr>
          </a:p>
          <a:p>
            <a:pPr>
              <a:buNone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Accessing </a:t>
            </a:r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reliable healthcare services, tracking medical needs, and responding to emergencies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remRule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Based </a:t>
            </a:r>
            <a:r>
              <a:rPr lang="en-US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AIns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a challenge for many. People often face: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Delayed medical attention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due to difficulty in symptom recognition.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Missed medications and appointments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leading to poor health management.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Lack of verified health information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increasing risks from misinformation.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Challenges in finding nearby safe healthcare environments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based on pollution and accessibility.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5BE1B86-2B96-1141-C55B-70C0EB4775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20000" cy="720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8A41775-EC77-C3A2-F45A-6D3F74B282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72000" y="0"/>
            <a:ext cx="720000" cy="720000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CA714CD-2722-05B5-ECAA-C26B3F9AD30B}"/>
              </a:ext>
            </a:extLst>
          </p:cNvPr>
          <p:cNvSpPr/>
          <p:nvPr/>
        </p:nvSpPr>
        <p:spPr>
          <a:xfrm>
            <a:off x="9194323" y="3891190"/>
            <a:ext cx="2880000" cy="2880000"/>
          </a:xfrm>
          <a:prstGeom prst="roundRect">
            <a:avLst>
              <a:gd name="adj" fmla="val 13936"/>
            </a:avLst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606473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B8A5E7-8856-4EBA-DBE3-BBB93A4345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55E273F-ECBE-72DB-60D8-D7693C8DD2A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327B7BE-0AD7-CE19-D2AD-FBCA0CD309D0}"/>
              </a:ext>
            </a:extLst>
          </p:cNvPr>
          <p:cNvSpPr txBox="1"/>
          <p:nvPr/>
        </p:nvSpPr>
        <p:spPr>
          <a:xfrm>
            <a:off x="2408016" y="-1"/>
            <a:ext cx="73759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Proposed Solution - Introduction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8315D61-203C-4A19-6913-2B22E70DC67E}"/>
              </a:ext>
            </a:extLst>
          </p:cNvPr>
          <p:cNvSpPr/>
          <p:nvPr/>
        </p:nvSpPr>
        <p:spPr>
          <a:xfrm>
            <a:off x="117675" y="707885"/>
            <a:ext cx="11956648" cy="6040155"/>
          </a:xfrm>
          <a:prstGeom prst="roundRect">
            <a:avLst>
              <a:gd name="adj" fmla="val 12450"/>
            </a:avLst>
          </a:prstGeom>
          <a:solidFill>
            <a:schemeClr val="bg2">
              <a:lumMod val="90000"/>
            </a:schemeClr>
          </a:solidFill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None/>
            </a:pPr>
            <a:r>
              <a:rPr lang="en-US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Title: CareConnect – Your Rule Based AI-Powered Smart Healthcare Assistant</a:t>
            </a:r>
          </a:p>
          <a:p>
            <a:pPr>
              <a:buNone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To tackle the challenges in </a:t>
            </a:r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healthcare accessibility, medical tracking, and emergency response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we propose </a:t>
            </a:r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CareConnect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—a </a:t>
            </a:r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smart, Rule Based AI-driven healthcare platform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designed to provide:</a:t>
            </a:r>
          </a:p>
          <a:p>
            <a:pPr>
              <a:buNone/>
            </a:pPr>
            <a:endParaRPr lang="en-US" sz="2000" dirty="0"/>
          </a:p>
          <a:p>
            <a:pPr>
              <a:buNone/>
            </a:pPr>
            <a:r>
              <a:rPr lang="en-US" sz="1600" b="1" dirty="0">
                <a:solidFill>
                  <a:srgbClr val="00B0F0"/>
                </a:solidFill>
              </a:rPr>
              <a:t>🔹 Rule Based AI-Powered Healthcare Assistance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Symptom-based disease detection</a:t>
            </a: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to help users recognize potential illnesses early.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Personalized health recommendations</a:t>
            </a: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based on user profiles and medical history.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Emergency </a:t>
            </a: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page for fast steps and ambulance calling.</a:t>
            </a:r>
            <a:endParaRPr lang="en-US" sz="16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>
              <a:buNone/>
            </a:pPr>
            <a:endParaRPr lang="en-US" sz="1600" b="1" dirty="0"/>
          </a:p>
          <a:p>
            <a:pPr>
              <a:buNone/>
            </a:pPr>
            <a:r>
              <a:rPr lang="en-US" sz="1600" b="1" dirty="0"/>
              <a:t>🔹 </a:t>
            </a:r>
            <a:r>
              <a:rPr lang="en-US" sz="1600" b="1" dirty="0">
                <a:solidFill>
                  <a:srgbClr val="00B0F0"/>
                </a:solidFill>
              </a:rPr>
              <a:t>Emergency Support &amp; First Rule Based Aid Guidance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A </a:t>
            </a:r>
            <a:r>
              <a:rPr lang="en-US" sz="1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Rule based Aid guidance</a:t>
            </a: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in critical situations.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Emergency assistance</a:t>
            </a: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with real-time location-based hospital suggestions.</a:t>
            </a:r>
          </a:p>
          <a:p>
            <a:pPr>
              <a:buNone/>
            </a:pPr>
            <a:endParaRPr lang="en-US" sz="1600" b="1" dirty="0"/>
          </a:p>
          <a:p>
            <a:pPr>
              <a:buNone/>
            </a:pPr>
            <a:r>
              <a:rPr lang="en-US" sz="1600" b="1" dirty="0"/>
              <a:t>🔹 </a:t>
            </a:r>
            <a:r>
              <a:rPr lang="en-US" sz="1600" b="1" dirty="0">
                <a:solidFill>
                  <a:srgbClr val="00B0F0"/>
                </a:solidFill>
              </a:rPr>
              <a:t>Smart Health Management &amp; Reminders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Medicine &amp; appointment reminders</a:t>
            </a: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to ensure users never miss important treatments. (Upcoming)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Doctor appointment booking system</a:t>
            </a: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for seamless healthcare access.</a:t>
            </a:r>
          </a:p>
          <a:p>
            <a:pPr>
              <a:buNone/>
            </a:pPr>
            <a:endParaRPr lang="en-US" sz="1600" b="1" dirty="0"/>
          </a:p>
          <a:p>
            <a:pPr>
              <a:buNone/>
            </a:pPr>
            <a:r>
              <a:rPr lang="en-US" sz="1600" b="1" dirty="0"/>
              <a:t>🔹 </a:t>
            </a:r>
            <a:r>
              <a:rPr lang="en-US" sz="1600" b="1" dirty="0">
                <a:solidFill>
                  <a:srgbClr val="00B0F0"/>
                </a:solidFill>
              </a:rPr>
              <a:t>Safe Place Detection &amp; Community Engagement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Pollution-based safe zone detector</a:t>
            </a: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for health-conscious location choices. (Upcoming)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Social community page</a:t>
            </a: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for users to share reviews on hospitals and healthcare facilities.</a:t>
            </a:r>
          </a:p>
          <a:p>
            <a:endParaRPr lang="en-US" sz="1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💡 </a:t>
            </a:r>
            <a:r>
              <a:rPr lang="en-US" sz="1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CareConnect is a web-app as well as a android app.</a:t>
            </a:r>
            <a:endParaRPr lang="en-US" sz="1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C8EC5E4-AD14-64E5-38B5-8CA7B27EBA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" y="0"/>
            <a:ext cx="719390" cy="71939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3B4F617-9FB9-47C4-4EDF-2DFAFBA3B0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72610" y="0"/>
            <a:ext cx="719390" cy="719390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4A59335-C291-F3D6-9F23-A51173754C87}"/>
              </a:ext>
            </a:extLst>
          </p:cNvPr>
          <p:cNvSpPr/>
          <p:nvPr/>
        </p:nvSpPr>
        <p:spPr>
          <a:xfrm>
            <a:off x="8828584" y="1888920"/>
            <a:ext cx="2880000" cy="2880000"/>
          </a:xfrm>
          <a:prstGeom prst="roundRect">
            <a:avLst>
              <a:gd name="adj" fmla="val 13936"/>
            </a:avLst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860368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8C9ABF-46F7-4665-F7EE-8567924861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DEA9752-27BA-6E62-E3EF-2292A72C359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AC639D-509E-8742-0E39-87D2717904D4}"/>
              </a:ext>
            </a:extLst>
          </p:cNvPr>
          <p:cNvSpPr txBox="1"/>
          <p:nvPr/>
        </p:nvSpPr>
        <p:spPr>
          <a:xfrm>
            <a:off x="2408016" y="-1"/>
            <a:ext cx="73759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Proposed Solution - Features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F997285-8CFB-DCE5-6A41-D33BD8265674}"/>
              </a:ext>
            </a:extLst>
          </p:cNvPr>
          <p:cNvSpPr/>
          <p:nvPr/>
        </p:nvSpPr>
        <p:spPr>
          <a:xfrm>
            <a:off x="77771" y="796699"/>
            <a:ext cx="3240000" cy="2880000"/>
          </a:xfrm>
          <a:prstGeom prst="roundRect">
            <a:avLst>
              <a:gd name="adj" fmla="val 12450"/>
            </a:avLst>
          </a:prstGeom>
          <a:solidFill>
            <a:schemeClr val="bg2">
              <a:lumMod val="90000"/>
            </a:schemeClr>
          </a:solidFill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None/>
            </a:pPr>
            <a:r>
              <a:rPr lang="en-US" sz="1600" b="1" dirty="0"/>
              <a:t>1️⃣ </a:t>
            </a:r>
            <a:r>
              <a:rPr lang="en-US" sz="1600" b="1" dirty="0">
                <a:solidFill>
                  <a:srgbClr val="00B0F0"/>
                </a:solidFill>
              </a:rPr>
              <a:t>Rule Based AI-Powered Disease Detector</a:t>
            </a:r>
          </a:p>
          <a:p>
            <a:pPr>
              <a:buNone/>
            </a:pP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✔ Users select symptoms to receive </a:t>
            </a:r>
            <a:r>
              <a:rPr lang="en-US" sz="1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instant Rule Based AI-based predictions</a:t>
            </a: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on potential diseases.</a:t>
            </a:r>
            <a:b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✔ Provides </a:t>
            </a:r>
            <a:r>
              <a:rPr lang="en-US" sz="1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trusted medical recommendations</a:t>
            </a: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and preventive measures.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48766F9-27F3-8E73-E5C9-B85FD88CBF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" y="0"/>
            <a:ext cx="719390" cy="7193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40C964F-6342-AD9C-59FE-B798B1E44B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72610" y="0"/>
            <a:ext cx="719390" cy="719390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3C666F2-36ED-CC5E-A0FC-2D4E945D7364}"/>
              </a:ext>
            </a:extLst>
          </p:cNvPr>
          <p:cNvSpPr/>
          <p:nvPr/>
        </p:nvSpPr>
        <p:spPr>
          <a:xfrm>
            <a:off x="77771" y="3851736"/>
            <a:ext cx="3240000" cy="2880000"/>
          </a:xfrm>
          <a:prstGeom prst="roundRect">
            <a:avLst>
              <a:gd name="adj" fmla="val 12450"/>
            </a:avLst>
          </a:prstGeom>
          <a:solidFill>
            <a:schemeClr val="bg2">
              <a:lumMod val="90000"/>
            </a:schemeClr>
          </a:solidFill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None/>
            </a:pPr>
            <a:r>
              <a:rPr lang="en-US" sz="1600" b="1" dirty="0"/>
              <a:t>2️⃣ </a:t>
            </a:r>
            <a:r>
              <a:rPr lang="en-US" sz="1600" b="1" dirty="0">
                <a:solidFill>
                  <a:srgbClr val="00B0F0"/>
                </a:solidFill>
              </a:rPr>
              <a:t>Personalized Health Recommendations</a:t>
            </a:r>
          </a:p>
          <a:p>
            <a:pPr>
              <a:buNone/>
            </a:pP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✔ Generates </a:t>
            </a:r>
            <a:r>
              <a:rPr lang="en-US" sz="1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customized healthcare tips</a:t>
            </a: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based on user profiles and medical history.</a:t>
            </a:r>
            <a:b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✔ Suggests </a:t>
            </a:r>
            <a:r>
              <a:rPr lang="en-US" sz="1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diet, exercise, and lifestyle modifications</a:t>
            </a: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for improved well-being.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38A26FB-53CC-61F4-19FD-EE3BAF179112}"/>
              </a:ext>
            </a:extLst>
          </p:cNvPr>
          <p:cNvSpPr/>
          <p:nvPr/>
        </p:nvSpPr>
        <p:spPr>
          <a:xfrm>
            <a:off x="6134885" y="796699"/>
            <a:ext cx="3240000" cy="2880000"/>
          </a:xfrm>
          <a:prstGeom prst="roundRect">
            <a:avLst>
              <a:gd name="adj" fmla="val 12450"/>
            </a:avLst>
          </a:prstGeom>
          <a:solidFill>
            <a:schemeClr val="bg2">
              <a:lumMod val="90000"/>
            </a:schemeClr>
          </a:solidFill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None/>
            </a:pPr>
            <a:r>
              <a:rPr lang="en-US" sz="1600" b="1" dirty="0"/>
              <a:t>3️⃣ </a:t>
            </a:r>
            <a:r>
              <a:rPr lang="en-US" sz="1600" b="1" dirty="0">
                <a:solidFill>
                  <a:srgbClr val="00B0F0"/>
                </a:solidFill>
              </a:rPr>
              <a:t>Emergency Assistance &amp; First Rule Based Aid Guide</a:t>
            </a:r>
          </a:p>
          <a:p>
            <a:pPr>
              <a:buNone/>
            </a:pP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✔ A </a:t>
            </a:r>
            <a:r>
              <a:rPr lang="en-US" sz="1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rule-based chatbot</a:t>
            </a: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offers </a:t>
            </a:r>
            <a:r>
              <a:rPr lang="en-US" sz="1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instant first-Rule Based Aid instructions</a:t>
            </a: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for common emergencies.</a:t>
            </a:r>
            <a:b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✔ Integrates with a </a:t>
            </a:r>
            <a:r>
              <a:rPr lang="en-US" sz="1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free API for real-time emergency support</a:t>
            </a: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and nearest hospital suggestions.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65E540C-4713-2326-312C-A0FF13352972}"/>
              </a:ext>
            </a:extLst>
          </p:cNvPr>
          <p:cNvSpPr/>
          <p:nvPr/>
        </p:nvSpPr>
        <p:spPr>
          <a:xfrm>
            <a:off x="6134885" y="3851736"/>
            <a:ext cx="3240000" cy="2880000"/>
          </a:xfrm>
          <a:prstGeom prst="roundRect">
            <a:avLst>
              <a:gd name="adj" fmla="val 12450"/>
            </a:avLst>
          </a:prstGeom>
          <a:solidFill>
            <a:schemeClr val="bg2">
              <a:lumMod val="90000"/>
            </a:schemeClr>
          </a:solidFill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None/>
            </a:pPr>
            <a:r>
              <a:rPr lang="en-US" sz="1600" b="1" dirty="0"/>
              <a:t>4️⃣ </a:t>
            </a:r>
            <a:r>
              <a:rPr lang="en-US" sz="1600" b="1" dirty="0">
                <a:solidFill>
                  <a:srgbClr val="00B0F0"/>
                </a:solidFill>
              </a:rPr>
              <a:t>Medicine &amp; Appointment Reminders (Upcoming)</a:t>
            </a:r>
          </a:p>
          <a:p>
            <a:pPr>
              <a:buNone/>
            </a:pP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✔ A </a:t>
            </a:r>
            <a:r>
              <a:rPr lang="en-US" sz="1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built-in reminder system</a:t>
            </a: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that notifies users about their medications and appointments.</a:t>
            </a:r>
            <a:b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✔ Helps users stay on track with </a:t>
            </a:r>
            <a:r>
              <a:rPr lang="en-US" sz="1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treatment plans and follow-ups</a:t>
            </a: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.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6D03CA0-BCBA-2737-9F11-E0B0CA852AED}"/>
              </a:ext>
            </a:extLst>
          </p:cNvPr>
          <p:cNvSpPr/>
          <p:nvPr/>
        </p:nvSpPr>
        <p:spPr>
          <a:xfrm>
            <a:off x="3395542" y="796699"/>
            <a:ext cx="2160000" cy="2160000"/>
          </a:xfrm>
          <a:prstGeom prst="roundRect">
            <a:avLst>
              <a:gd name="adj" fmla="val 13936"/>
            </a:avLst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345E710-13B5-0AC4-325A-0B110AFC50D8}"/>
              </a:ext>
            </a:extLst>
          </p:cNvPr>
          <p:cNvSpPr/>
          <p:nvPr/>
        </p:nvSpPr>
        <p:spPr>
          <a:xfrm>
            <a:off x="3395542" y="3851736"/>
            <a:ext cx="2160000" cy="2160000"/>
          </a:xfrm>
          <a:prstGeom prst="roundRect">
            <a:avLst>
              <a:gd name="adj" fmla="val 13936"/>
            </a:avLst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5A10EAC-9F96-DAAD-9D40-EFD5CC677736}"/>
              </a:ext>
            </a:extLst>
          </p:cNvPr>
          <p:cNvSpPr/>
          <p:nvPr/>
        </p:nvSpPr>
        <p:spPr>
          <a:xfrm>
            <a:off x="9496015" y="796699"/>
            <a:ext cx="2160000" cy="2160000"/>
          </a:xfrm>
          <a:prstGeom prst="roundRect">
            <a:avLst>
              <a:gd name="adj" fmla="val 13936"/>
            </a:avLst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684C9B4F-C50A-3F13-5929-76D524B3CEB3}"/>
              </a:ext>
            </a:extLst>
          </p:cNvPr>
          <p:cNvSpPr/>
          <p:nvPr/>
        </p:nvSpPr>
        <p:spPr>
          <a:xfrm>
            <a:off x="9496015" y="3851736"/>
            <a:ext cx="2160000" cy="2160000"/>
          </a:xfrm>
          <a:prstGeom prst="roundRect">
            <a:avLst>
              <a:gd name="adj" fmla="val 13936"/>
            </a:avLst>
          </a:pr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548649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E3CFF4-0571-266D-1AEA-F242154A38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96B0A01-470F-FCC2-657D-DB0A4228642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45C78D-554D-CD0C-EF1F-E2ECE0C61918}"/>
              </a:ext>
            </a:extLst>
          </p:cNvPr>
          <p:cNvSpPr txBox="1"/>
          <p:nvPr/>
        </p:nvSpPr>
        <p:spPr>
          <a:xfrm>
            <a:off x="2408016" y="-1"/>
            <a:ext cx="73759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Proposed Solution - Features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E84BA36E-676B-E4EE-4A31-6716D4C9C6EC}"/>
              </a:ext>
            </a:extLst>
          </p:cNvPr>
          <p:cNvSpPr/>
          <p:nvPr/>
        </p:nvSpPr>
        <p:spPr>
          <a:xfrm>
            <a:off x="6095999" y="3880361"/>
            <a:ext cx="3240000" cy="2880000"/>
          </a:xfrm>
          <a:prstGeom prst="roundRect">
            <a:avLst>
              <a:gd name="adj" fmla="val 12450"/>
            </a:avLst>
          </a:prstGeom>
          <a:solidFill>
            <a:schemeClr val="bg2">
              <a:lumMod val="90000"/>
            </a:schemeClr>
          </a:solidFill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None/>
            </a:pPr>
            <a:r>
              <a:rPr lang="en-US" sz="1600" b="1" dirty="0"/>
              <a:t>8️⃣ </a:t>
            </a:r>
            <a:r>
              <a:rPr lang="en-US" sz="1600" b="1" dirty="0">
                <a:solidFill>
                  <a:srgbClr val="00B0F0"/>
                </a:solidFill>
              </a:rPr>
              <a:t>Social Community &amp; Reviews Page</a:t>
            </a:r>
          </a:p>
          <a:p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✔ Users can </a:t>
            </a:r>
            <a:r>
              <a:rPr lang="en-US" sz="1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share experiences, rate hospitals, and discuss health topics</a:t>
            </a: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.</a:t>
            </a:r>
            <a:b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✔ Builds a </a:t>
            </a:r>
            <a:r>
              <a:rPr lang="en-US" sz="1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trusted network of healthcare reviews and recommendations</a:t>
            </a: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98253BD-396D-C0E4-CD93-617E7F3B6C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" y="0"/>
            <a:ext cx="719390" cy="7193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DE5ABC0-5FBE-6C70-BB74-726AE8B5E8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72610" y="0"/>
            <a:ext cx="719390" cy="719390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C038C528-73E5-4078-9847-05DD71F0885A}"/>
              </a:ext>
            </a:extLst>
          </p:cNvPr>
          <p:cNvSpPr/>
          <p:nvPr/>
        </p:nvSpPr>
        <p:spPr>
          <a:xfrm>
            <a:off x="6095999" y="847961"/>
            <a:ext cx="3240000" cy="2880000"/>
          </a:xfrm>
          <a:prstGeom prst="roundRect">
            <a:avLst>
              <a:gd name="adj" fmla="val 12450"/>
            </a:avLst>
          </a:prstGeom>
          <a:solidFill>
            <a:schemeClr val="bg2">
              <a:lumMod val="90000"/>
            </a:schemeClr>
          </a:solidFill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None/>
            </a:pPr>
            <a:r>
              <a:rPr lang="en-US" sz="1600" b="1" dirty="0"/>
              <a:t>7️⃣ </a:t>
            </a:r>
            <a:r>
              <a:rPr lang="en-US" sz="1600" b="1" dirty="0">
                <a:solidFill>
                  <a:srgbClr val="00B0F0"/>
                </a:solidFill>
              </a:rPr>
              <a:t>User Signup &amp; Login System</a:t>
            </a:r>
          </a:p>
          <a:p>
            <a:pPr>
              <a:buNone/>
            </a:pP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✔ Secure </a:t>
            </a:r>
            <a:r>
              <a:rPr lang="en-US" sz="1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user authentication and profile management</a:t>
            </a: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.</a:t>
            </a:r>
            <a:b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✔ Stores </a:t>
            </a:r>
            <a:r>
              <a:rPr lang="en-US" sz="1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health data and preferences</a:t>
            </a: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for personalized experiences.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9810F8C9-9192-C8D1-3B9F-1BD7B2B03E77}"/>
              </a:ext>
            </a:extLst>
          </p:cNvPr>
          <p:cNvSpPr/>
          <p:nvPr/>
        </p:nvSpPr>
        <p:spPr>
          <a:xfrm>
            <a:off x="117677" y="3880361"/>
            <a:ext cx="3240000" cy="2880000"/>
          </a:xfrm>
          <a:prstGeom prst="roundRect">
            <a:avLst>
              <a:gd name="adj" fmla="val 12450"/>
            </a:avLst>
          </a:prstGeom>
          <a:solidFill>
            <a:schemeClr val="bg2">
              <a:lumMod val="90000"/>
            </a:schemeClr>
          </a:solidFill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None/>
            </a:pPr>
            <a:r>
              <a:rPr lang="en-US" sz="1600" b="1" dirty="0"/>
              <a:t>6️⃣ </a:t>
            </a:r>
            <a:r>
              <a:rPr lang="en-US" sz="1600" b="1" dirty="0">
                <a:solidFill>
                  <a:srgbClr val="00B0F0"/>
                </a:solidFill>
              </a:rPr>
              <a:t>Doctor Appointment Booking System</a:t>
            </a:r>
          </a:p>
          <a:p>
            <a:pPr>
              <a:buNone/>
            </a:pP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✔ A </a:t>
            </a:r>
            <a:r>
              <a:rPr lang="en-US" sz="1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SQL-based system</a:t>
            </a: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that allows users to book appointments based on symptoms and </a:t>
            </a:r>
            <a:r>
              <a:rPr lang="en-US" sz="16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avRule</a:t>
            </a: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Based </a:t>
            </a:r>
            <a:r>
              <a:rPr lang="en-US" sz="16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AIlability</a:t>
            </a: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.</a:t>
            </a:r>
            <a:b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✔ Connects users with </a:t>
            </a:r>
            <a:r>
              <a:rPr lang="en-US" sz="1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relevant doctors and clinics for hassle-free scheduling</a:t>
            </a: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.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D5BB3FC-05F9-118C-AD26-17E553B70066}"/>
              </a:ext>
            </a:extLst>
          </p:cNvPr>
          <p:cNvSpPr/>
          <p:nvPr/>
        </p:nvSpPr>
        <p:spPr>
          <a:xfrm>
            <a:off x="117677" y="847961"/>
            <a:ext cx="3240000" cy="2880000"/>
          </a:xfrm>
          <a:prstGeom prst="roundRect">
            <a:avLst>
              <a:gd name="adj" fmla="val 12450"/>
            </a:avLst>
          </a:prstGeom>
          <a:solidFill>
            <a:schemeClr val="bg2">
              <a:lumMod val="90000"/>
            </a:schemeClr>
          </a:solidFill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None/>
            </a:pPr>
            <a:r>
              <a:rPr lang="en-US" sz="1600" b="1" dirty="0"/>
              <a:t>5️⃣ </a:t>
            </a:r>
            <a:r>
              <a:rPr lang="en-US" sz="1600" b="1" dirty="0">
                <a:solidFill>
                  <a:srgbClr val="00B0F0"/>
                </a:solidFill>
              </a:rPr>
              <a:t>Safe Place Detector (Upcoming)</a:t>
            </a:r>
          </a:p>
          <a:p>
            <a:pPr>
              <a:buNone/>
            </a:pP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✔ Uses real-time </a:t>
            </a:r>
            <a:r>
              <a:rPr lang="en-US" sz="1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pollution and environmental data</a:t>
            </a: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to assess </a:t>
            </a:r>
            <a:r>
              <a:rPr lang="en-US" sz="1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safe locations</a:t>
            </a: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for recovery.</a:t>
            </a:r>
            <a:b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✔ Helps users make </a:t>
            </a:r>
            <a:r>
              <a:rPr lang="en-US" sz="1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informed decisions on where to go for outdoor activities</a:t>
            </a: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.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355A4AA-4809-1914-D7B2-4D49B56D25F4}"/>
              </a:ext>
            </a:extLst>
          </p:cNvPr>
          <p:cNvSpPr/>
          <p:nvPr/>
        </p:nvSpPr>
        <p:spPr>
          <a:xfrm>
            <a:off x="3475354" y="847961"/>
            <a:ext cx="2160000" cy="2160000"/>
          </a:xfrm>
          <a:prstGeom prst="roundRect">
            <a:avLst>
              <a:gd name="adj" fmla="val 13936"/>
            </a:avLst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B3EF1DFA-BF79-E9C9-CD7B-B644801FBD25}"/>
              </a:ext>
            </a:extLst>
          </p:cNvPr>
          <p:cNvSpPr/>
          <p:nvPr/>
        </p:nvSpPr>
        <p:spPr>
          <a:xfrm>
            <a:off x="3475354" y="3880361"/>
            <a:ext cx="2160000" cy="2160000"/>
          </a:xfrm>
          <a:prstGeom prst="roundRect">
            <a:avLst>
              <a:gd name="adj" fmla="val 13936"/>
            </a:avLst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68E63B25-3A19-EEA5-1C48-F6C87B9D09CB}"/>
              </a:ext>
            </a:extLst>
          </p:cNvPr>
          <p:cNvSpPr/>
          <p:nvPr/>
        </p:nvSpPr>
        <p:spPr>
          <a:xfrm>
            <a:off x="9452213" y="847961"/>
            <a:ext cx="2160000" cy="2160000"/>
          </a:xfrm>
          <a:prstGeom prst="roundRect">
            <a:avLst>
              <a:gd name="adj" fmla="val 13936"/>
            </a:avLst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2AAD294E-1615-22D0-ABAB-BF18564C8EC7}"/>
              </a:ext>
            </a:extLst>
          </p:cNvPr>
          <p:cNvSpPr/>
          <p:nvPr/>
        </p:nvSpPr>
        <p:spPr>
          <a:xfrm>
            <a:off x="9452213" y="3880361"/>
            <a:ext cx="2160000" cy="2160000"/>
          </a:xfrm>
          <a:prstGeom prst="roundRect">
            <a:avLst>
              <a:gd name="adj" fmla="val 13936"/>
            </a:avLst>
          </a:pr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411184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F4E57A-B1C5-1983-8D0A-C5088E5A07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987356B-B368-E8A2-5581-428083DA0C6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FD8957-1947-3801-78DB-EF5B13A5366D}"/>
              </a:ext>
            </a:extLst>
          </p:cNvPr>
          <p:cNvSpPr txBox="1"/>
          <p:nvPr/>
        </p:nvSpPr>
        <p:spPr>
          <a:xfrm>
            <a:off x="3918271" y="-3"/>
            <a:ext cx="43554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Technology Stack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38E1FC8-A75E-639D-D939-EFFAB82D128B}"/>
              </a:ext>
            </a:extLst>
          </p:cNvPr>
          <p:cNvSpPr/>
          <p:nvPr/>
        </p:nvSpPr>
        <p:spPr>
          <a:xfrm>
            <a:off x="117675" y="707885"/>
            <a:ext cx="4601809" cy="6040153"/>
          </a:xfrm>
          <a:prstGeom prst="roundRect">
            <a:avLst>
              <a:gd name="adj" fmla="val 12450"/>
            </a:avLst>
          </a:prstGeom>
          <a:solidFill>
            <a:schemeClr val="bg2">
              <a:lumMod val="90000"/>
            </a:schemeClr>
          </a:solidFill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None/>
            </a:pPr>
            <a:r>
              <a:rPr lang="en-IN" b="1" dirty="0">
                <a:solidFill>
                  <a:srgbClr val="00B0F0"/>
                </a:solidFill>
              </a:rPr>
              <a:t>🔹 Frontend (User Interface)</a:t>
            </a:r>
          </a:p>
          <a:p>
            <a:pPr marL="342900" indent="-342900">
              <a:buAutoNum type="arabicPeriod"/>
            </a:pPr>
            <a:r>
              <a:rPr lang="en-IN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HTML</a:t>
            </a:r>
            <a:r>
              <a:rPr lang="en-IN" dirty="0">
                <a:solidFill>
                  <a:schemeClr val="tx1">
                    <a:lumMod val="95000"/>
                    <a:lumOff val="5000"/>
                  </a:schemeClr>
                </a:solidFill>
              </a:rPr>
              <a:t> – Structures the web pages.</a:t>
            </a:r>
          </a:p>
          <a:p>
            <a:pPr marL="342900" indent="-342900">
              <a:buAutoNum type="arabicPeriod"/>
            </a:pPr>
            <a:r>
              <a:rPr lang="en-IN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CSS</a:t>
            </a:r>
            <a:r>
              <a:rPr lang="en-IN" dirty="0">
                <a:solidFill>
                  <a:schemeClr val="tx1">
                    <a:lumMod val="95000"/>
                    <a:lumOff val="5000"/>
                  </a:schemeClr>
                </a:solidFill>
              </a:rPr>
              <a:t> – Styles and enhances visual design.</a:t>
            </a:r>
          </a:p>
          <a:p>
            <a:pPr marL="342900" indent="-342900">
              <a:buAutoNum type="arabicPeriod"/>
            </a:pPr>
            <a:r>
              <a:rPr lang="en-IN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JavaScript</a:t>
            </a:r>
            <a:r>
              <a:rPr lang="en-IN" dirty="0">
                <a:solidFill>
                  <a:schemeClr val="tx1">
                    <a:lumMod val="95000"/>
                    <a:lumOff val="5000"/>
                  </a:schemeClr>
                </a:solidFill>
              </a:rPr>
              <a:t> – Enables interactivity and dynamic elements.</a:t>
            </a:r>
          </a:p>
          <a:p>
            <a:pPr>
              <a:buNone/>
            </a:pPr>
            <a:endParaRPr lang="en-IN" b="1" dirty="0"/>
          </a:p>
          <a:p>
            <a:pPr>
              <a:buNone/>
            </a:pPr>
            <a:r>
              <a:rPr lang="en-IN" b="1" dirty="0">
                <a:solidFill>
                  <a:srgbClr val="00B0F0"/>
                </a:solidFill>
              </a:rPr>
              <a:t>🔹 Backend (Server &amp; Logic)</a:t>
            </a:r>
          </a:p>
          <a:p>
            <a:pPr marL="342900" indent="-342900">
              <a:buAutoNum type="arabicPeriod"/>
            </a:pPr>
            <a:r>
              <a:rPr lang="en-IN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Python</a:t>
            </a:r>
            <a:r>
              <a:rPr lang="en-IN" dirty="0">
                <a:solidFill>
                  <a:schemeClr val="tx1">
                    <a:lumMod val="95000"/>
                    <a:lumOff val="5000"/>
                  </a:schemeClr>
                </a:solidFill>
              </a:rPr>
              <a:t> – Handles core logic and processing.</a:t>
            </a:r>
          </a:p>
          <a:p>
            <a:pPr marL="342900" indent="-342900">
              <a:buAutoNum type="arabicPeriod"/>
            </a:pPr>
            <a:r>
              <a:rPr lang="en-IN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Flask</a:t>
            </a:r>
            <a:r>
              <a:rPr lang="en-IN" dirty="0">
                <a:solidFill>
                  <a:schemeClr val="tx1">
                    <a:lumMod val="95000"/>
                    <a:lumOff val="5000"/>
                  </a:schemeClr>
                </a:solidFill>
              </a:rPr>
              <a:t> – Manages server-side operations and API requests.</a:t>
            </a:r>
          </a:p>
          <a:p>
            <a:pPr marL="342900" indent="-342900">
              <a:buAutoNum type="arabicPeriod"/>
            </a:pPr>
            <a:r>
              <a:rPr lang="en-IN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JavaScript</a:t>
            </a:r>
            <a:r>
              <a:rPr lang="en-IN" dirty="0">
                <a:solidFill>
                  <a:schemeClr val="tx1">
                    <a:lumMod val="95000"/>
                    <a:lumOff val="5000"/>
                  </a:schemeClr>
                </a:solidFill>
              </a:rPr>
              <a:t> – Enhances client-server communication.</a:t>
            </a:r>
          </a:p>
          <a:p>
            <a:pPr>
              <a:buNone/>
            </a:pPr>
            <a:endParaRPr lang="en-IN" b="1" dirty="0"/>
          </a:p>
          <a:p>
            <a:pPr>
              <a:buNone/>
            </a:pPr>
            <a:r>
              <a:rPr lang="en-IN" b="1" dirty="0"/>
              <a:t>🔹 </a:t>
            </a:r>
            <a:r>
              <a:rPr lang="en-IN" b="1" dirty="0">
                <a:solidFill>
                  <a:srgbClr val="00B0F0"/>
                </a:solidFill>
              </a:rPr>
              <a:t>Database (Storage &amp; Management)</a:t>
            </a:r>
          </a:p>
          <a:p>
            <a:pPr marL="342900" indent="-342900">
              <a:buAutoNum type="arabicPeriod"/>
            </a:pPr>
            <a:r>
              <a:rPr lang="en-IN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Firebase</a:t>
            </a:r>
            <a:r>
              <a:rPr lang="en-IN" dirty="0">
                <a:solidFill>
                  <a:schemeClr val="tx1">
                    <a:lumMod val="95000"/>
                    <a:lumOff val="5000"/>
                  </a:schemeClr>
                </a:solidFill>
              </a:rPr>
              <a:t>– Stores and manages user data securely.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5BCF4BB4-8BB4-2A37-2324-5D24B42C6B6E}"/>
              </a:ext>
            </a:extLst>
          </p:cNvPr>
          <p:cNvSpPr/>
          <p:nvPr/>
        </p:nvSpPr>
        <p:spPr>
          <a:xfrm>
            <a:off x="8273725" y="719390"/>
            <a:ext cx="3795252" cy="6028648"/>
          </a:xfrm>
          <a:prstGeom prst="roundRect">
            <a:avLst>
              <a:gd name="adj" fmla="val 12450"/>
            </a:avLst>
          </a:prstGeom>
          <a:solidFill>
            <a:schemeClr val="bg2">
              <a:lumMod val="90000"/>
            </a:schemeClr>
          </a:solidFill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None/>
            </a:pPr>
            <a:r>
              <a:rPr lang="en-IN" b="1" dirty="0"/>
              <a:t>🔹 </a:t>
            </a:r>
            <a:r>
              <a:rPr lang="en-IN" b="1" dirty="0">
                <a:solidFill>
                  <a:srgbClr val="00B0F0"/>
                </a:solidFill>
              </a:rPr>
              <a:t>APIs &amp; External Integrations</a:t>
            </a:r>
          </a:p>
          <a:p>
            <a:pPr marL="342900" indent="-342900">
              <a:buAutoNum type="arabicPeriod"/>
            </a:pPr>
            <a:r>
              <a:rPr lang="en-IN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Google Maps API</a:t>
            </a:r>
            <a:r>
              <a:rPr lang="en-IN" dirty="0">
                <a:solidFill>
                  <a:schemeClr val="tx1">
                    <a:lumMod val="95000"/>
                    <a:lumOff val="5000"/>
                  </a:schemeClr>
                </a:solidFill>
              </a:rPr>
              <a:t> – Enhances Safe Place Detector with location-based insights environmental data.</a:t>
            </a:r>
          </a:p>
          <a:p>
            <a:pPr marL="342900" indent="-342900">
              <a:buAutoNum type="arabicPeriod"/>
            </a:pPr>
            <a:endParaRPr lang="en-IN" b="1" dirty="0"/>
          </a:p>
          <a:p>
            <a:pPr>
              <a:buNone/>
            </a:pPr>
            <a:r>
              <a:rPr lang="en-IN" b="1" dirty="0"/>
              <a:t>🔹 </a:t>
            </a:r>
            <a:r>
              <a:rPr lang="en-IN" b="1" dirty="0">
                <a:solidFill>
                  <a:srgbClr val="00B0F0"/>
                </a:solidFill>
              </a:rPr>
              <a:t>Authentication &amp; Security</a:t>
            </a:r>
          </a:p>
          <a:p>
            <a:pPr>
              <a:buNone/>
            </a:pPr>
            <a:r>
              <a:rPr lang="en-IN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1.FireBase</a:t>
            </a:r>
            <a:r>
              <a:rPr lang="en-IN" dirty="0">
                <a:solidFill>
                  <a:schemeClr val="tx1">
                    <a:lumMod val="95000"/>
                    <a:lumOff val="5000"/>
                  </a:schemeClr>
                </a:solidFill>
              </a:rPr>
              <a:t>– Manages user authentication and data protection.</a:t>
            </a:r>
          </a:p>
          <a:p>
            <a:pPr>
              <a:buNone/>
            </a:pPr>
            <a:endParaRPr lang="en-IN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>
              <a:buNone/>
            </a:pPr>
            <a:r>
              <a:rPr lang="en-IN" b="1" dirty="0"/>
              <a:t>🔹 </a:t>
            </a:r>
            <a:r>
              <a:rPr lang="en-IN" b="1" dirty="0">
                <a:solidFill>
                  <a:srgbClr val="00B0F0"/>
                </a:solidFill>
              </a:rPr>
              <a:t>Hosting &amp; Deployment</a:t>
            </a:r>
          </a:p>
          <a:p>
            <a:r>
              <a:rPr lang="en-IN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1.   </a:t>
            </a:r>
            <a:r>
              <a:rPr lang="en-IN" b="1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pella.app</a:t>
            </a:r>
            <a:r>
              <a:rPr lang="en-IN" dirty="0">
                <a:solidFill>
                  <a:schemeClr val="tx1">
                    <a:lumMod val="95000"/>
                    <a:lumOff val="5000"/>
                  </a:schemeClr>
                </a:solidFill>
              </a:rPr>
              <a:t> – Hosts the frontend for seamless accessibility.</a:t>
            </a:r>
          </a:p>
          <a:p>
            <a:pPr>
              <a:buNone/>
            </a:pPr>
            <a:endParaRPr lang="en-IN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E5AA1E1-D627-7870-35AC-93D79A74B3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" y="2894"/>
            <a:ext cx="719390" cy="7193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37E8E1D-1AA2-2013-8E26-2354D95C18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72610" y="-11507"/>
            <a:ext cx="719390" cy="7193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4FCD814-043D-ED69-E5EF-5770697464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3179" y="3193833"/>
            <a:ext cx="1080000" cy="151291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66CA3C9-CEE9-6772-D4CF-88EF29D8F1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3288" y="2920653"/>
            <a:ext cx="1080000" cy="147417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6176B0E-5D0B-9CEC-A2CD-2B577F932D9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9921" y="1410858"/>
            <a:ext cx="1080000" cy="1080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59B674A-46D7-07A8-8D88-A3285DF158E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6604" y="4976808"/>
            <a:ext cx="1080000" cy="116886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62CFCBA-DF49-8853-7F72-7FCA9DC5A2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0030" y="1383170"/>
            <a:ext cx="1080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5771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1BD278-5C05-9E69-3401-72049EE461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D785C8D-F551-F0F5-8380-913F5292BCF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D14ED2-CF70-E9F4-EBB5-8A045B74C426}"/>
              </a:ext>
            </a:extLst>
          </p:cNvPr>
          <p:cNvSpPr txBox="1"/>
          <p:nvPr/>
        </p:nvSpPr>
        <p:spPr>
          <a:xfrm>
            <a:off x="1698705" y="-2"/>
            <a:ext cx="87945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User impact, benefits &amp; future scope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C39A092-419D-9EE3-7BFE-0132748FCA7A}"/>
              </a:ext>
            </a:extLst>
          </p:cNvPr>
          <p:cNvSpPr/>
          <p:nvPr/>
        </p:nvSpPr>
        <p:spPr>
          <a:xfrm>
            <a:off x="117675" y="707885"/>
            <a:ext cx="5978325" cy="6040155"/>
          </a:xfrm>
          <a:prstGeom prst="roundRect">
            <a:avLst>
              <a:gd name="adj" fmla="val 12450"/>
            </a:avLst>
          </a:prstGeom>
          <a:solidFill>
            <a:schemeClr val="bg2">
              <a:lumMod val="90000"/>
            </a:schemeClr>
          </a:solidFill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None/>
            </a:pPr>
            <a:r>
              <a: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🔹 User Impact &amp; Benefits</a:t>
            </a:r>
          </a:p>
          <a:p>
            <a:pPr>
              <a:buNone/>
            </a:pPr>
            <a:endParaRPr lang="en-US" sz="2400" b="1" dirty="0"/>
          </a:p>
          <a:p>
            <a:r>
              <a:rPr lang="en-US" b="1" dirty="0">
                <a:solidFill>
                  <a:srgbClr val="00B0F0"/>
                </a:solidFill>
              </a:rPr>
              <a:t>1. Faster Health Assessments</a:t>
            </a:r>
            <a:r>
              <a:rPr lang="en-US" dirty="0">
                <a:solidFill>
                  <a:srgbClr val="00B0F0"/>
                </a:solidFill>
              </a:rPr>
              <a:t> 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– Users receive instant disease detection based on symptoms.</a:t>
            </a:r>
          </a:p>
          <a:p>
            <a:br>
              <a:rPr lang="en-US" dirty="0"/>
            </a:br>
            <a:r>
              <a:rPr lang="en-US" dirty="0">
                <a:solidFill>
                  <a:srgbClr val="00B0F0"/>
                </a:solidFill>
              </a:rPr>
              <a:t>2. </a:t>
            </a:r>
            <a:r>
              <a:rPr lang="en-US" b="1" dirty="0">
                <a:solidFill>
                  <a:srgbClr val="00B0F0"/>
                </a:solidFill>
              </a:rPr>
              <a:t>Personalized Health Insights</a:t>
            </a:r>
            <a:r>
              <a:rPr lang="en-US" dirty="0">
                <a:solidFill>
                  <a:srgbClr val="00B0F0"/>
                </a:solidFill>
              </a:rPr>
              <a:t> 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– Rule Based AI-driven recommendations Rule Based Tailored to individual health profiles.</a:t>
            </a:r>
          </a:p>
          <a:p>
            <a:br>
              <a:rPr lang="en-US" dirty="0"/>
            </a:br>
            <a:r>
              <a:rPr lang="en-US" dirty="0">
                <a:solidFill>
                  <a:srgbClr val="00B0F0"/>
                </a:solidFill>
              </a:rPr>
              <a:t>3. </a:t>
            </a:r>
            <a:r>
              <a:rPr lang="en-US" b="1" dirty="0">
                <a:solidFill>
                  <a:srgbClr val="00B0F0"/>
                </a:solidFill>
              </a:rPr>
              <a:t>Emergency &amp; First Rule Based Aid Assistance</a:t>
            </a:r>
            <a:r>
              <a:rPr lang="en-US" dirty="0">
                <a:solidFill>
                  <a:srgbClr val="00B0F0"/>
                </a:solidFill>
              </a:rPr>
              <a:t> 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– Quick access to first-Rule Based Aid guides and emergency response.</a:t>
            </a:r>
          </a:p>
          <a:p>
            <a:br>
              <a:rPr lang="en-US" dirty="0"/>
            </a:br>
            <a:r>
              <a:rPr lang="en-US" dirty="0">
                <a:solidFill>
                  <a:srgbClr val="00B0F0"/>
                </a:solidFill>
              </a:rPr>
              <a:t>4. </a:t>
            </a:r>
            <a:r>
              <a:rPr lang="en-US" b="1" dirty="0">
                <a:solidFill>
                  <a:srgbClr val="00B0F0"/>
                </a:solidFill>
              </a:rPr>
              <a:t>Doctor Appointments Made Easy</a:t>
            </a:r>
            <a:r>
              <a:rPr lang="en-US" dirty="0">
                <a:solidFill>
                  <a:srgbClr val="00B0F0"/>
                </a:solidFill>
              </a:rPr>
              <a:t> 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– Simplifies appointment booking and health tracking.</a:t>
            </a:r>
          </a:p>
          <a:p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F90C94A0-1E60-2067-E813-27865DCC0B91}"/>
              </a:ext>
            </a:extLst>
          </p:cNvPr>
          <p:cNvSpPr/>
          <p:nvPr/>
        </p:nvSpPr>
        <p:spPr>
          <a:xfrm>
            <a:off x="6095998" y="707884"/>
            <a:ext cx="5978325" cy="6040155"/>
          </a:xfrm>
          <a:prstGeom prst="roundRect">
            <a:avLst>
              <a:gd name="adj" fmla="val 12450"/>
            </a:avLst>
          </a:prstGeom>
          <a:solidFill>
            <a:schemeClr val="bg2">
              <a:lumMod val="90000"/>
            </a:schemeClr>
          </a:solidFill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None/>
            </a:pPr>
            <a:r>
              <a:rPr lang="en-IN" sz="2400" b="1" dirty="0"/>
              <a:t>🔹 </a:t>
            </a:r>
            <a:r>
              <a:rPr lang="en-IN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Future Scope &amp; Scalability</a:t>
            </a:r>
          </a:p>
          <a:p>
            <a:pPr>
              <a:buNone/>
            </a:pPr>
            <a:endParaRPr lang="en-IN" sz="2400" b="1" dirty="0"/>
          </a:p>
          <a:p>
            <a:r>
              <a:rPr lang="en-IN" b="1" dirty="0">
                <a:solidFill>
                  <a:srgbClr val="00B0F0"/>
                </a:solidFill>
              </a:rPr>
              <a:t>1. Rule Based AI-Powered Chatbot Expansion</a:t>
            </a:r>
            <a:r>
              <a:rPr lang="en-IN" dirty="0">
                <a:solidFill>
                  <a:srgbClr val="00B0F0"/>
                </a:solidFill>
              </a:rPr>
              <a:t> </a:t>
            </a:r>
            <a:r>
              <a:rPr lang="en-IN" dirty="0">
                <a:solidFill>
                  <a:schemeClr val="tx1">
                    <a:lumMod val="95000"/>
                    <a:lumOff val="5000"/>
                  </a:schemeClr>
                </a:solidFill>
              </a:rPr>
              <a:t>– Enhancing chatbot with ML-based diagnosis &amp; recommendations.</a:t>
            </a:r>
          </a:p>
          <a:p>
            <a:endParaRPr lang="en-IN" dirty="0"/>
          </a:p>
          <a:p>
            <a:r>
              <a:rPr lang="en-IN" b="1" dirty="0">
                <a:solidFill>
                  <a:srgbClr val="00B0F0"/>
                </a:solidFill>
              </a:rPr>
              <a:t>2. </a:t>
            </a:r>
            <a:r>
              <a:rPr lang="en-US" b="1" dirty="0">
                <a:solidFill>
                  <a:srgbClr val="00B0F0"/>
                </a:solidFill>
              </a:rPr>
              <a:t>Smart Safe Place Detector</a:t>
            </a:r>
            <a:r>
              <a:rPr lang="en-US" dirty="0">
                <a:solidFill>
                  <a:srgbClr val="00B0F0"/>
                </a:solidFill>
              </a:rPr>
              <a:t> 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– Helps users find low-pollution, healthier environments.</a:t>
            </a:r>
          </a:p>
          <a:p>
            <a:endParaRPr lang="en-IN" dirty="0"/>
          </a:p>
          <a:p>
            <a:r>
              <a:rPr lang="en-IN" b="1" dirty="0">
                <a:solidFill>
                  <a:srgbClr val="00B0F0"/>
                </a:solidFill>
              </a:rPr>
              <a:t>4. Scalability for Larger Communities</a:t>
            </a:r>
            <a:r>
              <a:rPr lang="en-IN" dirty="0">
                <a:solidFill>
                  <a:srgbClr val="00B0F0"/>
                </a:solidFill>
              </a:rPr>
              <a:t> </a:t>
            </a:r>
            <a:r>
              <a:rPr lang="en-IN" dirty="0">
                <a:solidFill>
                  <a:schemeClr val="tx1">
                    <a:lumMod val="95000"/>
                    <a:lumOff val="5000"/>
                  </a:schemeClr>
                </a:solidFill>
              </a:rPr>
              <a:t>– Expanding to hospitals, clinics &amp; global health networks.</a:t>
            </a:r>
          </a:p>
          <a:p>
            <a:endParaRPr lang="en-IN" dirty="0"/>
          </a:p>
          <a:p>
            <a:r>
              <a:rPr lang="en-IN" dirty="0">
                <a:solidFill>
                  <a:srgbClr val="00B0F0"/>
                </a:solidFill>
              </a:rPr>
              <a:t>5. </a:t>
            </a:r>
            <a:r>
              <a:rPr lang="en-US" b="1" dirty="0">
                <a:solidFill>
                  <a:srgbClr val="00B0F0"/>
                </a:solidFill>
              </a:rPr>
              <a:t>Multi-Language Support</a:t>
            </a:r>
            <a:r>
              <a:rPr lang="en-US" dirty="0">
                <a:solidFill>
                  <a:srgbClr val="00B0F0"/>
                </a:solidFill>
              </a:rPr>
              <a:t> 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– Making healthcare accessible to diverse linguistic communities.</a:t>
            </a:r>
            <a:endParaRPr lang="en-IN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6614E6-CAD6-7C66-0A72-45B99939E0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" y="0"/>
            <a:ext cx="719390" cy="7193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32D0319-E56F-CF4E-8387-260ABAED08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72610" y="2961"/>
            <a:ext cx="719390" cy="719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1006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3FD462-0CD0-F91F-F62F-7D775A2B24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512AE77-E278-2F3B-3E84-41FA8612782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E0C083-F1A0-FA8D-8D21-74F4BDC74435}"/>
              </a:ext>
            </a:extLst>
          </p:cNvPr>
          <p:cNvSpPr txBox="1"/>
          <p:nvPr/>
        </p:nvSpPr>
        <p:spPr>
          <a:xfrm>
            <a:off x="2408016" y="-1"/>
            <a:ext cx="73759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Conclusion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87D3F55-C233-32A0-3CF4-05C147CB7396}"/>
              </a:ext>
            </a:extLst>
          </p:cNvPr>
          <p:cNvSpPr/>
          <p:nvPr/>
        </p:nvSpPr>
        <p:spPr>
          <a:xfrm>
            <a:off x="117675" y="707885"/>
            <a:ext cx="11956648" cy="6040155"/>
          </a:xfrm>
          <a:prstGeom prst="roundRect">
            <a:avLst>
              <a:gd name="adj" fmla="val 12450"/>
            </a:avLst>
          </a:prstGeom>
          <a:solidFill>
            <a:schemeClr val="bg2">
              <a:lumMod val="90000"/>
            </a:schemeClr>
          </a:solidFill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None/>
            </a:pP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CareConnect is a step towards </a:t>
            </a:r>
            <a:r>
              <a:rPr lang="en-US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smart, accessible, and technology-driven healthcare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. By integrating </a:t>
            </a:r>
            <a:r>
              <a:rPr lang="en-US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Rule Based AI-powered recommendations, real-time health monitoring, and emergency assistance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we Rule Based AI to </a:t>
            </a:r>
            <a:r>
              <a:rPr lang="en-US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empower users with better health insights and safer environments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.</a:t>
            </a:r>
          </a:p>
          <a:p>
            <a:pPr>
              <a:buNone/>
            </a:pPr>
            <a:endParaRPr lang="en-US" sz="2000" dirty="0"/>
          </a:p>
          <a:p>
            <a:pPr>
              <a:buNone/>
            </a:pPr>
            <a:r>
              <a:rPr lang="en-US" sz="2000" b="1" dirty="0">
                <a:solidFill>
                  <a:srgbClr val="00B0F0"/>
                </a:solidFill>
              </a:rPr>
              <a:t>🔹 Key Takeaways</a:t>
            </a:r>
          </a:p>
          <a:p>
            <a:pPr marL="457200" indent="-457200">
              <a:buAutoNum type="arabicPeriod"/>
            </a:pPr>
            <a:r>
              <a:rPr lang="en-US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Bridging the gap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between users and healthcare services through technology.</a:t>
            </a:r>
          </a:p>
          <a:p>
            <a:pPr marL="457200" indent="-457200">
              <a:buAutoNum type="arabicPeriod"/>
            </a:pPr>
            <a:r>
              <a:rPr lang="en-US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Enhancing accessibility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with Rule Based AI, real-time data, and secure health tracking.</a:t>
            </a:r>
          </a:p>
          <a:p>
            <a:pPr marL="457200" indent="-457200">
              <a:buAutoNum type="arabicPeriod"/>
            </a:pPr>
            <a:r>
              <a:rPr lang="en-US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Scalable &amp; future-ready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with potential Rule Based AI and wearable integrations.</a:t>
            </a:r>
          </a:p>
          <a:p>
            <a:pPr>
              <a:buNone/>
            </a:pP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>
              <a:buNone/>
            </a:pP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💡 </a:t>
            </a:r>
            <a:r>
              <a:rPr lang="en-US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With CareConnect, we envision a world where healthcare is not just a service but an easily accessible right for everyone.</a:t>
            </a:r>
          </a:p>
          <a:p>
            <a:pPr>
              <a:buNone/>
            </a:pPr>
            <a:endParaRPr lang="en-US" sz="2000" dirty="0"/>
          </a:p>
          <a:p>
            <a:pPr>
              <a:buNone/>
            </a:pPr>
            <a:r>
              <a:rPr lang="en-US" sz="2000" b="1" dirty="0">
                <a:solidFill>
                  <a:srgbClr val="00B0F0"/>
                </a:solidFill>
              </a:rPr>
              <a:t>Thank You!</a:t>
            </a:r>
          </a:p>
          <a:p>
            <a:r>
              <a:rPr lang="en-US" sz="2000" dirty="0"/>
              <a:t>🙏 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We appreciate your time and consideration.</a:t>
            </a:r>
            <a:b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📩 Feel free to ask any questions!</a:t>
            </a:r>
          </a:p>
          <a:p>
            <a:endParaRPr lang="en-US" sz="2000" dirty="0"/>
          </a:p>
          <a:p>
            <a:r>
              <a:rPr lang="en-US" sz="2000" dirty="0">
                <a:solidFill>
                  <a:schemeClr val="tx1"/>
                </a:solidFill>
              </a:rPr>
              <a:t>Email: </a:t>
            </a:r>
            <a:r>
              <a:rPr lang="en-US" sz="2000" dirty="0">
                <a:solidFill>
                  <a:schemeClr val="tx1"/>
                </a:solidFill>
                <a:hlinkClick r:id="rId2"/>
              </a:rPr>
              <a:t>vaibhavsoni280506@gmail.com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</a:p>
          <a:p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Phone: +91 6350366202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F953B07-04BC-DE1E-6187-61DE3D2509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" y="2894"/>
            <a:ext cx="719390" cy="71939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B6EC41E-3A83-4C64-3A05-327AE7BAA0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72610" y="2894"/>
            <a:ext cx="719390" cy="719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1361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1754</TotalTime>
  <Words>1129</Words>
  <Application>Microsoft Office PowerPoint</Application>
  <PresentationFormat>Widescreen</PresentationFormat>
  <Paragraphs>117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Arial Black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Shubham Soni</dc:creator>
  <cp:lastModifiedBy>Shubham Soni</cp:lastModifiedBy>
  <cp:revision>19</cp:revision>
  <dcterms:created xsi:type="dcterms:W3CDTF">2025-03-11T12:28:09Z</dcterms:created>
  <dcterms:modified xsi:type="dcterms:W3CDTF">2025-03-30T05:14:54Z</dcterms:modified>
</cp:coreProperties>
</file>